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57" r:id="rId1"/>
  </p:sldMasterIdLst>
  <p:sldIdLst>
    <p:sldId id="263" r:id="rId2"/>
    <p:sldId id="256" r:id="rId3"/>
    <p:sldId id="257" r:id="rId4"/>
    <p:sldId id="258" r:id="rId5"/>
    <p:sldId id="264" r:id="rId6"/>
    <p:sldId id="265" r:id="rId7"/>
    <p:sldId id="262" r:id="rId8"/>
    <p:sldId id="267" r:id="rId9"/>
    <p:sldId id="266" r:id="rId10"/>
    <p:sldId id="259" r:id="rId11"/>
    <p:sldId id="260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41"/>
  </p:normalViewPr>
  <p:slideViewPr>
    <p:cSldViewPr snapToGrid="0" snapToObjects="1">
      <p:cViewPr varScale="1">
        <p:scale>
          <a:sx n="87" d="100"/>
          <a:sy n="87" d="100"/>
        </p:scale>
        <p:origin x="-149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/>
              <a:pPr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80666-FB37-4B36-9149-507F3B0178E3}" type="datetimeFigureOut">
              <a:rPr lang="en-US" smtClean="0"/>
              <a:pPr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8698FBD9-E1C8-AC42-ACD5-5EE8B5256BDC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58" r:id="rId1"/>
    <p:sldLayoutId id="2147484359" r:id="rId2"/>
    <p:sldLayoutId id="2147484360" r:id="rId3"/>
    <p:sldLayoutId id="2147484361" r:id="rId4"/>
    <p:sldLayoutId id="2147484362" r:id="rId5"/>
    <p:sldLayoutId id="2147484363" r:id="rId6"/>
    <p:sldLayoutId id="2147484364" r:id="rId7"/>
    <p:sldLayoutId id="2147484365" r:id="rId8"/>
    <p:sldLayoutId id="2147484366" r:id="rId9"/>
    <p:sldLayoutId id="2147484367" r:id="rId10"/>
    <p:sldLayoutId id="2147484368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Herbicide Chemicals on Soil Communities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Amy Barfield Presents: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42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Anticipated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analysis will involve </a:t>
            </a:r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% cover/time</a:t>
            </a:r>
          </a:p>
          <a:p>
            <a:pPr lvl="1"/>
            <a:endParaRPr lang="is-IS" dirty="0"/>
          </a:p>
          <a:p>
            <a:pPr lvl="1"/>
            <a:r>
              <a:rPr lang="is-IS" dirty="0" smtClean="0"/>
              <a:t>Growth rate</a:t>
            </a:r>
          </a:p>
          <a:p>
            <a:pPr lvl="1"/>
            <a:endParaRPr lang="is-IS" dirty="0"/>
          </a:p>
          <a:p>
            <a:pPr lvl="1"/>
            <a:r>
              <a:rPr lang="en-US" dirty="0" smtClean="0"/>
              <a:t>Final % cover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Comparing different treatments 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Seeing what grows</a:t>
            </a:r>
            <a:r>
              <a:rPr lang="mr-IN" dirty="0" smtClean="0"/>
              <a:t>…</a:t>
            </a:r>
            <a:r>
              <a:rPr lang="en-US" dirty="0" smtClean="0"/>
              <a:t> or doesn’t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019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Anticipated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Adjuvant chemicals are deadly!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I master </a:t>
            </a:r>
            <a:r>
              <a:rPr lang="en-US" dirty="0" err="1" smtClean="0"/>
              <a:t>ggplot</a:t>
            </a:r>
            <a:r>
              <a:rPr lang="en-US" dirty="0" smtClean="0"/>
              <a:t> and become graphical hacker genius!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44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Effects of Herbicide Chemicals on Soil Communities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Amy Barfield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question I will be asking with my data is: how are single-celled organisms in soil affected by the different </a:t>
            </a:r>
            <a:r>
              <a:rPr lang="en-US" dirty="0" smtClean="0"/>
              <a:t>herbicide chemicals?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479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 and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/>
              <a:t>Compelling</a:t>
            </a:r>
            <a:r>
              <a:rPr lang="en-US" dirty="0"/>
              <a:t> </a:t>
            </a:r>
            <a:r>
              <a:rPr lang="en-US" dirty="0" smtClean="0"/>
              <a:t>reasons </a:t>
            </a:r>
            <a:r>
              <a:rPr lang="en-US" dirty="0"/>
              <a:t>to study my </a:t>
            </a:r>
            <a:r>
              <a:rPr lang="en-US" dirty="0" smtClean="0"/>
              <a:t>question</a:t>
            </a:r>
          </a:p>
          <a:p>
            <a:pPr lvl="1"/>
            <a:r>
              <a:rPr lang="en-US" dirty="0" smtClean="0"/>
              <a:t>Herbicides are ubiquitous but they are not regulated and their chemical formulations are not publically available</a:t>
            </a:r>
          </a:p>
          <a:p>
            <a:pPr lvl="1"/>
            <a:r>
              <a:rPr lang="en-US" dirty="0" smtClean="0"/>
              <a:t>Most attention has been the active ingredients (like glyphosate) but less is known about the “surfactants” mixed in</a:t>
            </a:r>
          </a:p>
          <a:p>
            <a:pPr lvl="1"/>
            <a:r>
              <a:rPr lang="en-US" dirty="0" smtClean="0"/>
              <a:t>Previous research has shown adjuvant chemicals can be more toxic than glyphosate itself</a:t>
            </a:r>
          </a:p>
          <a:p>
            <a:pPr lvl="1"/>
            <a:r>
              <a:rPr lang="en-US" dirty="0" smtClean="0"/>
              <a:t>Soil microbial communities are very important for the whole ecosystem! </a:t>
            </a:r>
          </a:p>
          <a:p>
            <a:pPr lvl="1"/>
            <a:r>
              <a:rPr lang="en-US" dirty="0" smtClean="0"/>
              <a:t>Soil is cool!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401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will answer this question by using </a:t>
            </a:r>
            <a:r>
              <a:rPr lang="en-US" dirty="0" smtClean="0"/>
              <a:t>data collected by the Schmidt Alpine Microbia</a:t>
            </a:r>
            <a:r>
              <a:rPr lang="en-US" dirty="0" smtClean="0"/>
              <a:t>l Observatory</a:t>
            </a:r>
            <a:endParaRPr lang="is-IS" dirty="0"/>
          </a:p>
          <a:p>
            <a:endParaRPr lang="is-IS" dirty="0"/>
          </a:p>
          <a:p>
            <a:r>
              <a:rPr lang="is-IS" dirty="0" smtClean="0"/>
              <a:t>The year?</a:t>
            </a:r>
            <a:r>
              <a:rPr lang="en-US" dirty="0"/>
              <a:t> </a:t>
            </a:r>
            <a:r>
              <a:rPr lang="en-US" dirty="0" smtClean="0"/>
              <a:t>Fall 2018</a:t>
            </a:r>
          </a:p>
          <a:p>
            <a:r>
              <a:rPr lang="en-US" dirty="0" smtClean="0"/>
              <a:t>The plan? Collect </a:t>
            </a:r>
            <a:r>
              <a:rPr lang="en-US" dirty="0"/>
              <a:t>s</a:t>
            </a:r>
            <a:r>
              <a:rPr lang="en-US" dirty="0" smtClean="0"/>
              <a:t>oil from Chatfield Farms in Denver. Put the soil in microcosms (petri dishes). Apply chemicals. See what does, or doesn’t, grow (over 3.5 weeks).</a:t>
            </a:r>
          </a:p>
        </p:txBody>
      </p:sp>
    </p:spTree>
    <p:extLst>
      <p:ext uri="{BB962C8B-B14F-4D97-AF65-F5344CB8AC3E}">
        <p14:creationId xmlns:p14="http://schemas.microsoft.com/office/powerpoint/2010/main" val="283610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Wait, what chemicals</a:t>
            </a:r>
            <a:r>
              <a:rPr lang="en-US" dirty="0" smtClean="0"/>
              <a:t>? Herbicide chemicals!</a:t>
            </a:r>
          </a:p>
          <a:p>
            <a:r>
              <a:rPr lang="en-US" dirty="0" smtClean="0"/>
              <a:t> 5 Treatments:</a:t>
            </a:r>
            <a:endParaRPr lang="en-US" dirty="0"/>
          </a:p>
          <a:p>
            <a:pPr lvl="1"/>
            <a:r>
              <a:rPr lang="en-US" dirty="0" smtClean="0"/>
              <a:t>Glyphosate</a:t>
            </a:r>
          </a:p>
          <a:p>
            <a:pPr lvl="2"/>
            <a:r>
              <a:rPr lang="en-US" dirty="0" smtClean="0"/>
              <a:t>The active ingredient in many commonly used herbicides like </a:t>
            </a:r>
            <a:r>
              <a:rPr lang="en-US" dirty="0" err="1" smtClean="0"/>
              <a:t>RoundUp</a:t>
            </a:r>
            <a:endParaRPr lang="en-US" dirty="0" smtClean="0"/>
          </a:p>
          <a:p>
            <a:pPr lvl="1"/>
            <a:r>
              <a:rPr lang="is-IS" dirty="0" smtClean="0"/>
              <a:t>AgriDex</a:t>
            </a:r>
          </a:p>
          <a:p>
            <a:pPr lvl="2"/>
            <a:r>
              <a:rPr lang="is-IS" dirty="0" smtClean="0"/>
              <a:t>A commonly used surfactant agent</a:t>
            </a:r>
          </a:p>
          <a:p>
            <a:pPr lvl="2"/>
            <a:r>
              <a:rPr lang="is-IS" dirty="0" smtClean="0"/>
              <a:t>Surfactant? An adjuvant (additive) chemical that increases toxicity and helps glyphosate stay in environment longer</a:t>
            </a:r>
            <a:endParaRPr lang="is-IS" dirty="0"/>
          </a:p>
          <a:p>
            <a:pPr lvl="1"/>
            <a:r>
              <a:rPr lang="en-US" dirty="0" smtClean="0"/>
              <a:t>Glyphosate + </a:t>
            </a:r>
            <a:r>
              <a:rPr lang="en-US" dirty="0" err="1" smtClean="0"/>
              <a:t>AgriDex</a:t>
            </a:r>
            <a:endParaRPr lang="en-US" dirty="0"/>
          </a:p>
          <a:p>
            <a:pPr lvl="1"/>
            <a:r>
              <a:rPr lang="en-US" dirty="0" err="1" smtClean="0"/>
              <a:t>ProMax</a:t>
            </a:r>
            <a:endParaRPr lang="en-US" dirty="0" smtClean="0"/>
          </a:p>
          <a:p>
            <a:pPr lvl="2"/>
            <a:r>
              <a:rPr lang="en-US" dirty="0" smtClean="0"/>
              <a:t>A manufactured herbicide similar to </a:t>
            </a:r>
            <a:r>
              <a:rPr lang="en-US" dirty="0" err="1" smtClean="0"/>
              <a:t>RoundUp</a:t>
            </a:r>
            <a:endParaRPr lang="en-US" dirty="0" smtClean="0"/>
          </a:p>
          <a:p>
            <a:pPr lvl="1"/>
            <a:r>
              <a:rPr lang="en-US" dirty="0" smtClean="0"/>
              <a:t>No treatment (control)</a:t>
            </a:r>
          </a:p>
        </p:txBody>
      </p:sp>
    </p:spTree>
    <p:extLst>
      <p:ext uri="{BB962C8B-B14F-4D97-AF65-F5344CB8AC3E}">
        <p14:creationId xmlns:p14="http://schemas.microsoft.com/office/powerpoint/2010/main" val="30357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MN_Plate01_0386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6" t="-17117" r="15878" b="-4403"/>
          <a:stretch/>
        </p:blipFill>
        <p:spPr>
          <a:xfrm rot="10800000">
            <a:off x="145841" y="840671"/>
            <a:ext cx="4306780" cy="6166785"/>
          </a:xfrm>
        </p:spPr>
      </p:pic>
      <p:pic>
        <p:nvPicPr>
          <p:cNvPr id="5" name="Picture 4" descr="CF2_Plate11_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510625" y="1259589"/>
            <a:ext cx="6542900" cy="436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07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Observed cyanobacteria, diatoms, moss, fungi, other growth on microcosms </a:t>
            </a:r>
          </a:p>
          <a:p>
            <a:r>
              <a:rPr lang="en-US" dirty="0" smtClean="0"/>
              <a:t>Point-intercept method: looked at microcosms under microscope with ‘reticule’. When growth was observed in cross-hairs it was recorded. Looked 100+ times in “randomized grid” pattern</a:t>
            </a:r>
          </a:p>
          <a:p>
            <a:r>
              <a:rPr lang="en-US" dirty="0" smtClean="0"/>
              <a:t>Gives cover/time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85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herbicide-scope-ii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33" b="289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92100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hatfield Pink Fuzz001.jpe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8" t="12526" r="25390" b="12526"/>
          <a:stretch/>
        </p:blipFill>
        <p:spPr>
          <a:xfrm>
            <a:off x="102188" y="144416"/>
            <a:ext cx="3868545" cy="3261552"/>
          </a:xfrm>
        </p:spPr>
      </p:pic>
      <p:pic>
        <p:nvPicPr>
          <p:cNvPr id="5" name="Picture 4" descr="Plate 18_3,2_001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60" t="38609" r="4583"/>
          <a:stretch/>
        </p:blipFill>
        <p:spPr>
          <a:xfrm>
            <a:off x="3620374" y="3766608"/>
            <a:ext cx="5313775" cy="2959998"/>
          </a:xfrm>
          <a:prstGeom prst="rect">
            <a:avLst/>
          </a:prstGeom>
        </p:spPr>
      </p:pic>
      <p:pic>
        <p:nvPicPr>
          <p:cNvPr id="6" name="Picture 5" descr="4,0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7" t="14251" r="13156" b="3264"/>
          <a:stretch/>
        </p:blipFill>
        <p:spPr>
          <a:xfrm>
            <a:off x="4671451" y="144416"/>
            <a:ext cx="4131314" cy="3320638"/>
          </a:xfrm>
          <a:prstGeom prst="rect">
            <a:avLst/>
          </a:prstGeom>
        </p:spPr>
      </p:pic>
      <p:pic>
        <p:nvPicPr>
          <p:cNvPr id="7" name="Picture 6" descr="CMN Cyano. Filament &amp; Gr. Patch.jpe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88" y="3465054"/>
            <a:ext cx="4394083" cy="329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76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3950</TotalTime>
  <Words>341</Words>
  <Application>Microsoft Macintosh PowerPoint</Application>
  <PresentationFormat>On-screen Show (4:3)</PresentationFormat>
  <Paragraphs>50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Module</vt:lpstr>
      <vt:lpstr>Effects of Herbicide Chemicals on Soil Communities</vt:lpstr>
      <vt:lpstr>Effects of Herbicide Chemicals on Soil Communities</vt:lpstr>
      <vt:lpstr>Motivation and Background</vt:lpstr>
      <vt:lpstr>Approach</vt:lpstr>
      <vt:lpstr>Approach</vt:lpstr>
      <vt:lpstr>PowerPoint Presentation</vt:lpstr>
      <vt:lpstr>About the Data</vt:lpstr>
      <vt:lpstr>PowerPoint Presentation</vt:lpstr>
      <vt:lpstr>PowerPoint Presentation</vt:lpstr>
      <vt:lpstr>Anticipated Details</vt:lpstr>
      <vt:lpstr>Anticipated Results</vt:lpstr>
    </vt:vector>
  </TitlesOfParts>
  <Company>University of Colorado Boulder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Project</dc:title>
  <dc:creator>Sam Flaxman</dc:creator>
  <cp:lastModifiedBy>Amy Barfield</cp:lastModifiedBy>
  <cp:revision>15</cp:revision>
  <dcterms:created xsi:type="dcterms:W3CDTF">2015-03-02T05:00:33Z</dcterms:created>
  <dcterms:modified xsi:type="dcterms:W3CDTF">2019-04-16T14:51:33Z</dcterms:modified>
</cp:coreProperties>
</file>

<file path=docProps/thumbnail.jpeg>
</file>